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74" r:id="rId4"/>
    <p:sldId id="257" r:id="rId5"/>
    <p:sldId id="273" r:id="rId6"/>
    <p:sldId id="269" r:id="rId7"/>
    <p:sldId id="275" r:id="rId8"/>
    <p:sldId id="259" r:id="rId9"/>
    <p:sldId id="260" r:id="rId10"/>
    <p:sldId id="262" r:id="rId11"/>
    <p:sldId id="276" r:id="rId12"/>
    <p:sldId id="277" r:id="rId13"/>
    <p:sldId id="278" r:id="rId14"/>
    <p:sldId id="279" r:id="rId15"/>
    <p:sldId id="270" r:id="rId16"/>
    <p:sldId id="28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0.png"/><Relationship Id="rId7" Type="http://schemas.openxmlformats.org/officeDocument/2006/relationships/image" Target="../media/image3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www.uggiano.it/en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43000">
              <a:schemeClr val="tx1">
                <a:lumMod val="85000"/>
              </a:schemeClr>
            </a:gs>
            <a:gs pos="75000">
              <a:schemeClr val="accent3">
                <a:lumMod val="20000"/>
                <a:lumOff val="80000"/>
              </a:schemeClr>
            </a:gs>
            <a:gs pos="100000">
              <a:schemeClr val="tx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7F84A33-E1A7-4BA0-9F88-FB82A4DFD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" t="9052" r="1880" b="4465"/>
          <a:stretch/>
        </p:blipFill>
        <p:spPr>
          <a:xfrm>
            <a:off x="167780" y="436227"/>
            <a:ext cx="11794921" cy="593101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B82658B-BA78-4047-9EA9-793DDFCD5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158" y="663190"/>
            <a:ext cx="4110164" cy="182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16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7BD051-34A1-4341-8AF8-3B0B63D6C0F7}"/>
              </a:ext>
            </a:extLst>
          </p:cNvPr>
          <p:cNvSpPr txBox="1"/>
          <p:nvPr/>
        </p:nvSpPr>
        <p:spPr>
          <a:xfrm>
            <a:off x="7311050" y="542097"/>
            <a:ext cx="33887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t-IT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Clay soils </a:t>
            </a:r>
            <a:r>
              <a:rPr lang="en-US" altLang="it-IT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are predominant in our region. </a:t>
            </a:r>
          </a:p>
          <a:p>
            <a:endParaRPr lang="en-US" altLang="it-IT" sz="2400" b="1" dirty="0">
              <a:ln w="10160">
                <a:solidFill>
                  <a:schemeClr val="tx1">
                    <a:lumMod val="6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US" altLang="it-IT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These soils are composed by two particular types of clay, </a:t>
            </a:r>
            <a:r>
              <a:rPr lang="en-US" altLang="it-IT" sz="24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Galestro</a:t>
            </a:r>
            <a:r>
              <a:rPr lang="en-US" altLang="it-IT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and </a:t>
            </a:r>
            <a:r>
              <a:rPr lang="en-US" altLang="it-IT" sz="24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Alberese</a:t>
            </a:r>
            <a:endParaRPr lang="en-US" altLang="it-IT" sz="2400" b="1" dirty="0">
              <a:ln w="10160">
                <a:solidFill>
                  <a:schemeClr val="tx1">
                    <a:lumMod val="6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E82E2B8-8206-4877-898E-11B3561E6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53" y="363960"/>
            <a:ext cx="6637700" cy="44282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159FFF1-2031-479E-8F7A-1A4D25FA621B}"/>
              </a:ext>
            </a:extLst>
          </p:cNvPr>
          <p:cNvSpPr txBox="1"/>
          <p:nvPr/>
        </p:nvSpPr>
        <p:spPr>
          <a:xfrm>
            <a:off x="196140" y="5011341"/>
            <a:ext cx="8060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Deep water, strong </a:t>
            </a:r>
            <a:r>
              <a:rPr lang="it-IT" sz="24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sunlight</a:t>
            </a:r>
            <a:r>
              <a:rPr lang="it-IT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and high </a:t>
            </a:r>
            <a:r>
              <a:rPr lang="it-IT" sz="24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temperatures</a:t>
            </a:r>
            <a:r>
              <a:rPr lang="it-IT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are </a:t>
            </a:r>
            <a:r>
              <a:rPr lang="it-IT" sz="24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crucial</a:t>
            </a:r>
            <a:r>
              <a:rPr lang="it-IT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4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elements</a:t>
            </a:r>
            <a:r>
              <a:rPr lang="it-IT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to </a:t>
            </a:r>
            <a:r>
              <a:rPr lang="it-IT" sz="24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obtain</a:t>
            </a:r>
            <a:r>
              <a:rPr lang="it-IT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4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grapes</a:t>
            </a:r>
            <a:r>
              <a:rPr lang="it-IT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and </a:t>
            </a:r>
            <a:r>
              <a:rPr lang="it-IT" sz="24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wines</a:t>
            </a:r>
            <a:r>
              <a:rPr lang="it-IT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of </a:t>
            </a:r>
          </a:p>
          <a:p>
            <a:r>
              <a:rPr lang="it-IT" sz="24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outstanding</a:t>
            </a:r>
            <a:r>
              <a:rPr lang="it-IT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</a:t>
            </a:r>
            <a:r>
              <a:rPr lang="it-IT" sz="24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quality</a:t>
            </a:r>
            <a:r>
              <a:rPr lang="it-IT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7" name="Picture 2" descr="GrapeLeaf.elliot.png (350×412)">
            <a:extLst>
              <a:ext uri="{FF2B5EF4-FFF2-40B4-BE49-F238E27FC236}">
                <a16:creationId xmlns:a16="http://schemas.microsoft.com/office/drawing/2014/main" id="{B40FA328-4F03-41FC-914E-E85F1F0FD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6766">
            <a:off x="9798388" y="4026676"/>
            <a:ext cx="2842053" cy="33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peLeaf.elliot.png (350×412)">
            <a:extLst>
              <a:ext uri="{FF2B5EF4-FFF2-40B4-BE49-F238E27FC236}">
                <a16:creationId xmlns:a16="http://schemas.microsoft.com/office/drawing/2014/main" id="{637D819D-6594-4A5D-9EB9-1A25C619E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00203">
            <a:off x="7868355" y="4430932"/>
            <a:ext cx="2842053" cy="33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928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7BD051-34A1-4341-8AF8-3B0B63D6C0F7}"/>
              </a:ext>
            </a:extLst>
          </p:cNvPr>
          <p:cNvSpPr txBox="1"/>
          <p:nvPr/>
        </p:nvSpPr>
        <p:spPr>
          <a:xfrm>
            <a:off x="6720840" y="268640"/>
            <a:ext cx="53126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 our winery we mainly grow </a:t>
            </a:r>
            <a:r>
              <a:rPr lang="en-US" alt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Sangiovese</a:t>
            </a:r>
            <a:r>
              <a:rPr lang="en-US" alt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and black </a:t>
            </a:r>
            <a:r>
              <a:rPr lang="en-US" altLang="it-IT" sz="28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Canaiolo</a:t>
            </a:r>
            <a:r>
              <a:rPr lang="en-US" alt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grapes, even though we have some small plots planted with </a:t>
            </a:r>
            <a:r>
              <a:rPr lang="en-US" alt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Cabernet</a:t>
            </a:r>
            <a:r>
              <a:rPr lang="en-US" alt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Sauvignon,</a:t>
            </a:r>
            <a:r>
              <a:rPr lang="en-US" alt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Merlot, Syrah</a:t>
            </a:r>
            <a:r>
              <a:rPr lang="en-US" alt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and </a:t>
            </a:r>
            <a:r>
              <a:rPr lang="en-US" alt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Chardonnay</a:t>
            </a:r>
            <a:r>
              <a:rPr lang="en-US" alt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grapes.</a:t>
            </a:r>
          </a:p>
        </p:txBody>
      </p:sp>
      <p:pic>
        <p:nvPicPr>
          <p:cNvPr id="7" name="Picture 2" descr="Risultati immagini per png wine grapes">
            <a:extLst>
              <a:ext uri="{FF2B5EF4-FFF2-40B4-BE49-F238E27FC236}">
                <a16:creationId xmlns:a16="http://schemas.microsoft.com/office/drawing/2014/main" id="{E1BB3F22-8BA1-4ECE-BF62-79CA2A099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154" y="3817553"/>
            <a:ext cx="5147846" cy="304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FD2380E-79DD-4AF9-854F-B5E398676463}"/>
              </a:ext>
            </a:extLst>
          </p:cNvPr>
          <p:cNvSpPr txBox="1"/>
          <p:nvPr/>
        </p:nvSpPr>
        <p:spPr>
          <a:xfrm>
            <a:off x="212640" y="4443984"/>
            <a:ext cx="75140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Red </a:t>
            </a:r>
            <a:r>
              <a:rPr lang="it-IT" sz="28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grapes</a:t>
            </a:r>
            <a:r>
              <a:rPr 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are </a:t>
            </a:r>
            <a:r>
              <a:rPr lang="it-IT" sz="28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grown</a:t>
            </a:r>
            <a:r>
              <a:rPr 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with a </a:t>
            </a:r>
            <a:r>
              <a:rPr lang="it-IT" sz="28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vine</a:t>
            </a:r>
            <a:r>
              <a:rPr 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training system </a:t>
            </a:r>
            <a:r>
              <a:rPr lang="it-IT" sz="28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called</a:t>
            </a:r>
            <a:r>
              <a:rPr 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8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spurred</a:t>
            </a:r>
            <a:r>
              <a:rPr 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8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cordon</a:t>
            </a:r>
            <a:r>
              <a:rPr 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it-IT" sz="28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while</a:t>
            </a:r>
            <a:r>
              <a:rPr 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the white </a:t>
            </a:r>
            <a:r>
              <a:rPr lang="it-IT" sz="28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grapes</a:t>
            </a:r>
            <a:r>
              <a:rPr 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are </a:t>
            </a:r>
            <a:r>
              <a:rPr lang="it-IT" sz="28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grown</a:t>
            </a:r>
            <a:r>
              <a:rPr 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8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at</a:t>
            </a:r>
            <a:r>
              <a:rPr 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8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guyot</a:t>
            </a:r>
            <a:endParaRPr lang="it-IT" sz="2800" b="1" dirty="0">
              <a:ln w="10160">
                <a:solidFill>
                  <a:schemeClr val="tx1">
                    <a:lumMod val="6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9014107-3DDB-411C-880C-66432830F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40" y="240301"/>
            <a:ext cx="6096000" cy="403761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45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94A367-4697-4051-A494-CD736FF5E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313" y="3459295"/>
            <a:ext cx="3391045" cy="300760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SPURRED CORDON</a:t>
            </a:r>
          </a:p>
          <a:p>
            <a:pPr marL="0" indent="0" algn="ctr">
              <a:buNone/>
            </a:pPr>
            <a:r>
              <a:rPr lang="en-US" sz="29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main branch or cordon is kept each year with only individual canes being pruned during the winter. The older wood contains </a:t>
            </a:r>
            <a:r>
              <a:rPr lang="en-US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many reserve substances that are crucial for the </a:t>
            </a:r>
            <a:r>
              <a:rPr lang="en-US" sz="28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sinthesys</a:t>
            </a:r>
            <a:r>
              <a:rPr lang="en-US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of polyphenols and tannins</a:t>
            </a:r>
          </a:p>
          <a:p>
            <a:endParaRPr lang="it-IT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24E7872-FF58-43A5-97B9-AE4E2993F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41" y="609599"/>
            <a:ext cx="2556772" cy="2021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08C6ED6-24BE-4005-A465-C1563DC40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3112" y="609598"/>
            <a:ext cx="2326405" cy="1951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689114FF-180C-474A-9B1A-F8BA6A292304}"/>
              </a:ext>
            </a:extLst>
          </p:cNvPr>
          <p:cNvSpPr txBox="1">
            <a:spLocks/>
          </p:cNvSpPr>
          <p:nvPr/>
        </p:nvSpPr>
        <p:spPr>
          <a:xfrm>
            <a:off x="7876511" y="3459295"/>
            <a:ext cx="3391045" cy="3007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GUYOT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vine is pruned down to the spur in winter, leaving only one strong cane which is then trained into becoming the main branch for next year's crop.</a:t>
            </a:r>
            <a:r>
              <a:rPr lang="en-US" dirty="0">
                <a:effectLst/>
              </a:rPr>
              <a:t> </a:t>
            </a:r>
            <a:r>
              <a:rPr lang="en-US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Younger branches produce a fresher and more aromatic wine</a:t>
            </a:r>
            <a:endParaRPr lang="it-IT" sz="2200" b="1" dirty="0">
              <a:ln w="10160">
                <a:solidFill>
                  <a:schemeClr val="tx1">
                    <a:lumMod val="6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A00702C-8953-4F26-894C-BEA61C934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310" y="0"/>
            <a:ext cx="2565379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3D0E7A7-A462-42C0-8E05-FB5A8E945D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226" r="6043" b="-1"/>
          <a:stretch/>
        </p:blipFill>
        <p:spPr>
          <a:xfrm>
            <a:off x="4927733" y="0"/>
            <a:ext cx="1355407" cy="112912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C168E09-44A9-43EA-BE44-9A7A1B51AB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9812" y="1354270"/>
            <a:ext cx="2143125" cy="210502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A073B2D-F76F-455F-B0BB-447FFC292B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9517" y="1354270"/>
            <a:ext cx="214312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76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689114FF-180C-474A-9B1A-F8BA6A292304}"/>
              </a:ext>
            </a:extLst>
          </p:cNvPr>
          <p:cNvSpPr txBox="1">
            <a:spLocks/>
          </p:cNvSpPr>
          <p:nvPr/>
        </p:nvSpPr>
        <p:spPr>
          <a:xfrm>
            <a:off x="899945" y="3046071"/>
            <a:ext cx="3391045" cy="3007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Our wines are made using </a:t>
            </a:r>
            <a:r>
              <a:rPr lang="en-US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traditional winemaking methods</a:t>
            </a:r>
            <a:endParaRPr lang="it-IT" sz="2200" b="1" dirty="0">
              <a:ln w="10160">
                <a:solidFill>
                  <a:schemeClr val="tx1">
                    <a:lumMod val="6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A00702C-8953-4F26-894C-BEA61C934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083107">
            <a:off x="5106609" y="-941413"/>
            <a:ext cx="2565379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3D0E7A7-A462-42C0-8E05-FB5A8E945D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226" r="6043" b="-1"/>
          <a:stretch/>
        </p:blipFill>
        <p:spPr>
          <a:xfrm>
            <a:off x="4927733" y="0"/>
            <a:ext cx="1355407" cy="112912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C17160D-A3A6-44D3-8C53-2AEDD98A4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867" y="564563"/>
            <a:ext cx="3680123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4537D590-137E-48E2-8396-7CBF9F311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55560" y="2508779"/>
            <a:ext cx="2888627" cy="2276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C1D8A3C8-0412-452A-8197-DD20C407C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01009" y="564563"/>
            <a:ext cx="3165551" cy="4220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14281E0-50B7-4420-AF87-779CA425531E}"/>
              </a:ext>
            </a:extLst>
          </p:cNvPr>
          <p:cNvSpPr txBox="1"/>
          <p:nvPr/>
        </p:nvSpPr>
        <p:spPr>
          <a:xfrm>
            <a:off x="4555560" y="5022625"/>
            <a:ext cx="6511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</a:t>
            </a:r>
            <a:r>
              <a:rPr lang="it-IT" sz="22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harvest</a:t>
            </a:r>
            <a:r>
              <a:rPr lang="it-IT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2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is</a:t>
            </a:r>
            <a:r>
              <a:rPr lang="it-IT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2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both</a:t>
            </a:r>
            <a:r>
              <a:rPr lang="it-IT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2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mechanical</a:t>
            </a:r>
            <a:r>
              <a:rPr lang="it-IT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and by </a:t>
            </a:r>
            <a:r>
              <a:rPr lang="it-IT" sz="22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hand</a:t>
            </a:r>
            <a:r>
              <a:rPr lang="it-IT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; </a:t>
            </a:r>
            <a:r>
              <a:rPr lang="it-IT" sz="22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</a:t>
            </a:r>
            <a:r>
              <a:rPr lang="it-IT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use </a:t>
            </a:r>
            <a:r>
              <a:rPr lang="it-IT" sz="22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selected</a:t>
            </a:r>
            <a:r>
              <a:rPr lang="it-IT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2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yeasts</a:t>
            </a:r>
            <a:r>
              <a:rPr lang="it-IT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and </a:t>
            </a:r>
            <a:r>
              <a:rPr lang="it-IT" sz="22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</a:t>
            </a:r>
            <a:r>
              <a:rPr lang="it-IT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2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carefully</a:t>
            </a:r>
            <a:r>
              <a:rPr lang="it-IT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check the </a:t>
            </a:r>
            <a:r>
              <a:rPr lang="it-IT" sz="22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fermentation</a:t>
            </a:r>
            <a:endParaRPr lang="it-IT" sz="2200" b="1" dirty="0">
              <a:ln w="10160">
                <a:solidFill>
                  <a:schemeClr val="tx1">
                    <a:lumMod val="6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it-IT" sz="22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</a:t>
            </a:r>
            <a:r>
              <a:rPr lang="it-IT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2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pay</a:t>
            </a:r>
            <a:r>
              <a:rPr lang="it-IT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2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particular</a:t>
            </a:r>
            <a:r>
              <a:rPr lang="it-IT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2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attention</a:t>
            </a:r>
            <a:r>
              <a:rPr lang="it-IT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to the </a:t>
            </a:r>
            <a:r>
              <a:rPr lang="it-IT" sz="22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ageing</a:t>
            </a:r>
            <a:endParaRPr lang="it-IT" sz="2200" b="1" dirty="0">
              <a:ln w="10160">
                <a:solidFill>
                  <a:schemeClr val="tx1">
                    <a:lumMod val="6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54471CE-78DE-42A8-9B44-EE520E2B11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24" y="4504783"/>
            <a:ext cx="2958859" cy="235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17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C732683-D896-47E6-BFA1-B6DE0FB4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6293" y="1510262"/>
            <a:ext cx="2538535" cy="237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A7E90ED-6234-4907-8604-6658608B2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2374" y="821386"/>
            <a:ext cx="3766972" cy="270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704A0AB-1A63-4979-9EAF-C6C8BFBA5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950" y="4010025"/>
            <a:ext cx="3465049" cy="228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3B7B7BC3-F82E-4C52-965F-9FFFA6C39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24060" y="4099968"/>
            <a:ext cx="3735286" cy="219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081DBC2-9619-4754-9AAE-450FE8C21A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949" y="839442"/>
            <a:ext cx="3465050" cy="2598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DCA46C3-C140-42B8-91A2-C2F5F90F6632}"/>
              </a:ext>
            </a:extLst>
          </p:cNvPr>
          <p:cNvSpPr txBox="1"/>
          <p:nvPr/>
        </p:nvSpPr>
        <p:spPr>
          <a:xfrm>
            <a:off x="3927219" y="4171025"/>
            <a:ext cx="407668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Usually, upon fermentation, ready to drink wines are stored in stainless</a:t>
            </a:r>
            <a:r>
              <a:rPr lang="en-US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steel tanks</a:t>
            </a:r>
            <a:r>
              <a:rPr lang="en-US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or in 30/60 hl big</a:t>
            </a:r>
            <a:r>
              <a:rPr lang="en-US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oak casks</a:t>
            </a:r>
            <a:r>
              <a:rPr lang="en-US" sz="22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till the final filtration and then bottling.</a:t>
            </a:r>
          </a:p>
          <a:p>
            <a:endParaRPr lang="it-IT" dirty="0"/>
          </a:p>
        </p:txBody>
      </p:sp>
      <p:pic>
        <p:nvPicPr>
          <p:cNvPr id="2050" name="Picture 2" descr="ramo.png (650×256)">
            <a:extLst>
              <a:ext uri="{FF2B5EF4-FFF2-40B4-BE49-F238E27FC236}">
                <a16:creationId xmlns:a16="http://schemas.microsoft.com/office/drawing/2014/main" id="{5075EB35-7751-4789-8C9A-34C5A113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053" y="256876"/>
            <a:ext cx="2249922" cy="88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45649A9-15F7-4525-BFA0-C8BFDB79BF2E}"/>
              </a:ext>
            </a:extLst>
          </p:cNvPr>
          <p:cNvSpPr txBox="1"/>
          <p:nvPr/>
        </p:nvSpPr>
        <p:spPr>
          <a:xfrm>
            <a:off x="4696293" y="439699"/>
            <a:ext cx="2538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</a:t>
            </a:r>
            <a:r>
              <a:rPr lang="it-IT" sz="2400" dirty="0"/>
              <a:t> </a:t>
            </a:r>
            <a:r>
              <a:rPr lang="it-IT" sz="28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WINERY</a:t>
            </a:r>
          </a:p>
        </p:txBody>
      </p:sp>
    </p:spTree>
    <p:extLst>
      <p:ext uri="{BB962C8B-B14F-4D97-AF65-F5344CB8AC3E}">
        <p14:creationId xmlns:p14="http://schemas.microsoft.com/office/powerpoint/2010/main" val="419520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087617C7-1253-454D-AB64-F23DE49134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8533" r="700" b="10508"/>
          <a:stretch/>
        </p:blipFill>
        <p:spPr>
          <a:xfrm>
            <a:off x="8805673" y="5619058"/>
            <a:ext cx="2701572" cy="123894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4535116-DBCF-4270-91D3-C4C112B1B0B9}"/>
              </a:ext>
            </a:extLst>
          </p:cNvPr>
          <p:cNvSpPr txBox="1"/>
          <p:nvPr/>
        </p:nvSpPr>
        <p:spPr>
          <a:xfrm>
            <a:off x="2980944" y="2350008"/>
            <a:ext cx="60899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Azienda Uggiano srl</a:t>
            </a:r>
          </a:p>
          <a:p>
            <a:pPr algn="ctr"/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dirty="0">
                <a:solidFill>
                  <a:schemeClr val="bg1"/>
                </a:solidFill>
              </a:rPr>
              <a:t>Via Empolese 20/D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50018 San Vincenzo a Torri (Firenze)</a:t>
            </a:r>
          </a:p>
          <a:p>
            <a:pPr algn="ctr"/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dirty="0">
                <a:solidFill>
                  <a:srgbClr val="0070C0"/>
                </a:solidFill>
              </a:rPr>
              <a:t>     @Azienda Uggiano</a:t>
            </a:r>
          </a:p>
          <a:p>
            <a:pPr algn="ctr"/>
            <a:r>
              <a:rPr lang="it-IT" dirty="0">
                <a:solidFill>
                  <a:schemeClr val="bg1"/>
                </a:solidFill>
                <a:hlinkClick r:id="rId4"/>
              </a:rPr>
              <a:t>www.uggiano.it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8CC4BCB-66E2-4DAC-86A5-091D1AB1B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704" y="3764280"/>
            <a:ext cx="298704" cy="298704"/>
          </a:xfrm>
          <a:prstGeom prst="rect">
            <a:avLst/>
          </a:prstGeom>
        </p:spPr>
      </p:pic>
      <p:pic>
        <p:nvPicPr>
          <p:cNvPr id="1028" name="Picture 4" descr="http://pngimg.com/uploads/smartphone/smartphone_PNG8513.png">
            <a:extLst>
              <a:ext uri="{FF2B5EF4-FFF2-40B4-BE49-F238E27FC236}">
                <a16:creationId xmlns:a16="http://schemas.microsoft.com/office/drawing/2014/main" id="{E9FFF746-C1B5-4E0E-BDA9-466416D7D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63"/>
          <a:stretch/>
        </p:blipFill>
        <p:spPr bwMode="auto">
          <a:xfrm>
            <a:off x="8577372" y="4727536"/>
            <a:ext cx="3158173" cy="213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EADD9F1-C4E1-41F4-BD00-656846B01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8609" y="32900"/>
            <a:ext cx="3862392" cy="231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61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1E1BE70-9DEF-473F-9971-96165BD3B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387" y="572269"/>
            <a:ext cx="7599038" cy="572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8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E1268B1-3653-49A6-BACC-9BED9B1F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816" y="326647"/>
            <a:ext cx="8145710" cy="1326321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+mn-lt"/>
              </a:rPr>
              <a:t>TUSCAN WINE PRODUCTION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60DF419E-0CB3-415F-A328-094353472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0516" y="1787635"/>
            <a:ext cx="7080309" cy="3695136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beauty and tradition of 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Tuscany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combined with passion, </a:t>
            </a:r>
            <a:r>
              <a:rPr lang="en-US" sz="24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rigour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and attention to the production process: this is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Azienda Uggiano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in San Vincenzo a Torri.</a:t>
            </a:r>
          </a:p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BE1B65A-919E-4722-88C3-3296ACD39C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7" r="2160"/>
          <a:stretch/>
        </p:blipFill>
        <p:spPr>
          <a:xfrm>
            <a:off x="2497453" y="3778370"/>
            <a:ext cx="7305327" cy="270869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9D4B4AC-5FC6-42F1-9B3D-BD234035D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2780" y="191980"/>
            <a:ext cx="2200047" cy="131984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3A8D886-1F7E-4E77-B958-7FE09BF78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6557" y="1699403"/>
            <a:ext cx="1696270" cy="478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82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69D4B4AC-5FC6-42F1-9B3D-BD234035D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780" y="191980"/>
            <a:ext cx="2200047" cy="131984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C4C4FD6-166D-42CA-AC09-07E47E54DC66}"/>
              </a:ext>
            </a:extLst>
          </p:cNvPr>
          <p:cNvSpPr txBox="1"/>
          <p:nvPr/>
        </p:nvSpPr>
        <p:spPr>
          <a:xfrm>
            <a:off x="2886074" y="514387"/>
            <a:ext cx="6867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Uggiano winery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is tucked away in the Florentine hills among the monasteries, churches, rustic villas and olive orchards.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</a:p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306504E-F232-4610-8DD0-C179D1C94790}"/>
              </a:ext>
            </a:extLst>
          </p:cNvPr>
          <p:cNvSpPr txBox="1"/>
          <p:nvPr/>
        </p:nvSpPr>
        <p:spPr>
          <a:xfrm>
            <a:off x="2009775" y="5305425"/>
            <a:ext cx="9077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vineyards spread over rolling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hillsides at an altitude of 250 to 300 meters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between the Tuscan villages of </a:t>
            </a:r>
            <a:r>
              <a:rPr lang="en-US" sz="24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Montepertoli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San </a:t>
            </a:r>
            <a:r>
              <a:rPr lang="en-US" sz="24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Casciano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and San Vincenzo a Torri. 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CDAFD6B-8557-4D2D-93B3-96F3CF4C260C}"/>
              </a:ext>
            </a:extLst>
          </p:cNvPr>
          <p:cNvSpPr txBox="1"/>
          <p:nvPr/>
        </p:nvSpPr>
        <p:spPr>
          <a:xfrm>
            <a:off x="9844926" y="2356690"/>
            <a:ext cx="1457324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OUR VINEYARDS COVER AN AREA OF ABOUT ONE HUNDRED HECTARS</a:t>
            </a:r>
          </a:p>
        </p:txBody>
      </p:sp>
      <p:pic>
        <p:nvPicPr>
          <p:cNvPr id="7" name="Picture 2" descr="vigna-chi-siamo.jpg (1920×935)">
            <a:extLst>
              <a:ext uri="{FF2B5EF4-FFF2-40B4-BE49-F238E27FC236}">
                <a16:creationId xmlns:a16="http://schemas.microsoft.com/office/drawing/2014/main" id="{6D63588B-4923-4502-BE32-678B6616A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7" t="5294" r="547"/>
          <a:stretch/>
        </p:blipFill>
        <p:spPr bwMode="auto">
          <a:xfrm>
            <a:off x="2728822" y="1890946"/>
            <a:ext cx="7024777" cy="323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715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6E4635D4-015D-4110-BA8D-7CB22B1D57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66" t="14340" r="6392" b="14340"/>
          <a:stretch/>
        </p:blipFill>
        <p:spPr>
          <a:xfrm>
            <a:off x="4250667" y="294847"/>
            <a:ext cx="7478922" cy="4891179"/>
          </a:xfrm>
          <a:prstGeom prst="rect">
            <a:avLst/>
          </a:prstGeom>
        </p:spPr>
      </p:pic>
      <p:sp>
        <p:nvSpPr>
          <p:cNvPr id="19" name="Ovale 18">
            <a:extLst>
              <a:ext uri="{FF2B5EF4-FFF2-40B4-BE49-F238E27FC236}">
                <a16:creationId xmlns:a16="http://schemas.microsoft.com/office/drawing/2014/main" id="{4FDDD324-56E2-49B4-B12D-DF02D58DAFD7}"/>
              </a:ext>
            </a:extLst>
          </p:cNvPr>
          <p:cNvSpPr/>
          <p:nvPr/>
        </p:nvSpPr>
        <p:spPr>
          <a:xfrm>
            <a:off x="8880355" y="1166724"/>
            <a:ext cx="698740" cy="3247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7C3C716D-C0AF-4CF7-90FF-DB2650B70119}"/>
              </a:ext>
            </a:extLst>
          </p:cNvPr>
          <p:cNvCxnSpPr>
            <a:cxnSpLocks/>
          </p:cNvCxnSpPr>
          <p:nvPr/>
        </p:nvCxnSpPr>
        <p:spPr>
          <a:xfrm flipV="1">
            <a:off x="5806116" y="3781604"/>
            <a:ext cx="297791" cy="2883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CA2A9F44-87BF-4AA0-B972-5B580D317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450" y="4510087"/>
            <a:ext cx="2657475" cy="600075"/>
          </a:xfrm>
          <a:prstGeom prst="rect">
            <a:avLst/>
          </a:prstGeom>
        </p:spPr>
      </p:pic>
      <p:pic>
        <p:nvPicPr>
          <p:cNvPr id="1028" name="Picture 4" descr="68e79e3103d870aabc15c6b0ebe73aa5.jpg (3840×2160)">
            <a:extLst>
              <a:ext uri="{FF2B5EF4-FFF2-40B4-BE49-F238E27FC236}">
                <a16:creationId xmlns:a16="http://schemas.microsoft.com/office/drawing/2014/main" id="{3D2EC729-84B8-4AFC-96A6-D62A53366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4" y="4510087"/>
            <a:ext cx="3898106" cy="2192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ccooo.png (591×395)">
            <a:extLst>
              <a:ext uri="{FF2B5EF4-FFF2-40B4-BE49-F238E27FC236}">
                <a16:creationId xmlns:a16="http://schemas.microsoft.com/office/drawing/2014/main" id="{2C7105AE-13AD-4562-A53A-5E891812D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2" y="5626156"/>
            <a:ext cx="1843088" cy="12318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contenuto 4">
            <a:extLst>
              <a:ext uri="{FF2B5EF4-FFF2-40B4-BE49-F238E27FC236}">
                <a16:creationId xmlns:a16="http://schemas.microsoft.com/office/drawing/2014/main" id="{AC69B819-EDE1-44D9-83E1-1D48D7259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069" y="674410"/>
            <a:ext cx="3705089" cy="369513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 are located  on the border between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Chianti </a:t>
            </a:r>
            <a:r>
              <a:rPr lang="en-US" sz="24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Classico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and 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Chianti </a:t>
            </a:r>
            <a:r>
              <a:rPr lang="en-US" sz="24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Colli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4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Fiorentini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regions.</a:t>
            </a:r>
          </a:p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741BA5-FBBD-4AE0-9900-E2DBC84A9754}"/>
              </a:ext>
            </a:extLst>
          </p:cNvPr>
          <p:cNvSpPr txBox="1"/>
          <p:nvPr/>
        </p:nvSpPr>
        <p:spPr>
          <a:xfrm>
            <a:off x="4265942" y="5186026"/>
            <a:ext cx="6215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 take advantage  of this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strategic position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to produce some of the most typical Tuscan wines.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887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750FF62-1603-473D-B7E7-237E01D8C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29605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54925F4-2679-46E8-9E97-C7C5AE15A9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01" r="29430"/>
          <a:stretch/>
        </p:blipFill>
        <p:spPr>
          <a:xfrm>
            <a:off x="7334250" y="0"/>
            <a:ext cx="3400426" cy="561750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7661E2F-2500-419E-B9A3-3413CCC62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6" t="3373" r="58398" b="11969"/>
          <a:stretch/>
        </p:blipFill>
        <p:spPr>
          <a:xfrm>
            <a:off x="9983192" y="4552950"/>
            <a:ext cx="2123083" cy="215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47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939F90C9-FCBF-4D20-8AFA-543612DE41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2" t="4167" r="20537" b="3194"/>
          <a:stretch/>
        </p:blipFill>
        <p:spPr>
          <a:xfrm>
            <a:off x="2162175" y="47625"/>
            <a:ext cx="7932023" cy="6765551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EC5095BC-FC97-4358-89EF-1590208A8156}"/>
              </a:ext>
            </a:extLst>
          </p:cNvPr>
          <p:cNvSpPr/>
          <p:nvPr/>
        </p:nvSpPr>
        <p:spPr>
          <a:xfrm>
            <a:off x="3667125" y="2714625"/>
            <a:ext cx="523875" cy="5048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6" name="Picture 8" descr="Fut-600L_1.png (270×303)">
            <a:extLst>
              <a:ext uri="{FF2B5EF4-FFF2-40B4-BE49-F238E27FC236}">
                <a16:creationId xmlns:a16="http://schemas.microsoft.com/office/drawing/2014/main" id="{7AD23438-BE22-4864-93AA-E7C0FDD8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061" y="4700016"/>
            <a:ext cx="1933939" cy="217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rape_PNG2989.png (2976×3526)">
            <a:extLst>
              <a:ext uri="{FF2B5EF4-FFF2-40B4-BE49-F238E27FC236}">
                <a16:creationId xmlns:a16="http://schemas.microsoft.com/office/drawing/2014/main" id="{FD069FA0-02E9-4969-B5A4-ADD764C98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3"/>
          <a:stretch/>
        </p:blipFill>
        <p:spPr bwMode="auto">
          <a:xfrm>
            <a:off x="361634" y="0"/>
            <a:ext cx="1617662" cy="175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contenuto 4">
            <a:extLst>
              <a:ext uri="{FF2B5EF4-FFF2-40B4-BE49-F238E27FC236}">
                <a16:creationId xmlns:a16="http://schemas.microsoft.com/office/drawing/2014/main" id="{964ED22C-6A68-430C-A3A1-60D903998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05213" y="1813559"/>
            <a:ext cx="2772188" cy="26131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CHIANTI COLLI FIORENTINI</a:t>
            </a:r>
            <a:endParaRPr lang="it-IT" sz="1800" dirty="0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6F0D7F67-B687-4B0C-8F61-ABDCA6B618A3}"/>
              </a:ext>
            </a:extLst>
          </p:cNvPr>
          <p:cNvCxnSpPr/>
          <p:nvPr/>
        </p:nvCxnSpPr>
        <p:spPr>
          <a:xfrm>
            <a:off x="504825" y="2867025"/>
            <a:ext cx="11715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150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D4C97CDD-A882-496C-95E6-CB7178317504}"/>
              </a:ext>
            </a:extLst>
          </p:cNvPr>
          <p:cNvSpPr txBox="1"/>
          <p:nvPr/>
        </p:nvSpPr>
        <p:spPr>
          <a:xfrm>
            <a:off x="1252063" y="5650122"/>
            <a:ext cx="10869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 1976 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cellars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of the Uggiano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winery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were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enlarged</a:t>
            </a:r>
            <a:endParaRPr lang="it-IT" sz="2000" b="1" dirty="0">
              <a:ln w="10160">
                <a:solidFill>
                  <a:schemeClr val="tx1">
                    <a:lumMod val="6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r"/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and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relocated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to San Vincenzo a Torri 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proximity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of the Pesa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river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valley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In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this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context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Uggiano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produces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and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distributes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its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wines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all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around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the world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CC2DF6-1A85-4876-9B8C-C4896A034DCD}"/>
              </a:ext>
            </a:extLst>
          </p:cNvPr>
          <p:cNvSpPr txBox="1"/>
          <p:nvPr/>
        </p:nvSpPr>
        <p:spPr>
          <a:xfrm>
            <a:off x="427008" y="650909"/>
            <a:ext cx="3810000" cy="28623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Uggiano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winery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was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founded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in the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early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70’s 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 the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Castle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of Montespertoli by a group of businessmen from Bergamo sharing a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great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passion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for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Tuscan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wines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and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inspired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by French-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school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enologist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Dr. Giuseppe Losapio.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DD8645E-3B4B-4E59-A39E-499F1505A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120" y="3848865"/>
            <a:ext cx="1255776" cy="1203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panorama-del-castello-sonnino-di-montespertoli.jpg (1200×858)">
            <a:extLst>
              <a:ext uri="{FF2B5EF4-FFF2-40B4-BE49-F238E27FC236}">
                <a16:creationId xmlns:a16="http://schemas.microsoft.com/office/drawing/2014/main" id="{B56661F1-27EE-4DE1-9154-F5471AEFA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68" y="0"/>
            <a:ext cx="7656932" cy="547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03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927E13-544C-4F71-99A6-E8098C757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320" y="1013757"/>
            <a:ext cx="5109501" cy="5841534"/>
          </a:xfrm>
        </p:spPr>
        <p:txBody>
          <a:bodyPr/>
          <a:lstStyle/>
          <a:p>
            <a:pPr algn="just"/>
            <a:r>
              <a:rPr lang="en-US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Our team have embraced the heritage of  Dr.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Giuseppe </a:t>
            </a:r>
            <a:r>
              <a:rPr lang="en-US" sz="24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Losapio</a:t>
            </a:r>
            <a:r>
              <a:rPr lang="en-US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;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business dating back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to the Seventies, </a:t>
            </a:r>
            <a:r>
              <a:rPr lang="en-US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nestled in the Tuscan hills, to charge it with enthusiasm and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innovation</a:t>
            </a:r>
            <a:r>
              <a:rPr lang="en-US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We check every production phase, step by step,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bottle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by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bottle</a:t>
            </a:r>
            <a:r>
              <a:rPr lang="en-US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with patience and precision to meet the demands of the most discerning palates, also on an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international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scale</a:t>
            </a:r>
            <a:r>
              <a:rPr lang="en-US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Without ever forgetting </a:t>
            </a:r>
            <a:r>
              <a:rPr lang="en-US" sz="24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our ties with the Tuscan land</a:t>
            </a:r>
            <a:r>
              <a:rPr lang="en-US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endParaRPr lang="it-IT" dirty="0"/>
          </a:p>
        </p:txBody>
      </p:sp>
      <p:pic>
        <p:nvPicPr>
          <p:cNvPr id="5" name="Immagine 4" descr="GIUSEPPE LOSAPIO.jpg">
            <a:extLst>
              <a:ext uri="{FF2B5EF4-FFF2-40B4-BE49-F238E27FC236}">
                <a16:creationId xmlns:a16="http://schemas.microsoft.com/office/drawing/2014/main" id="{7659B609-4EE0-4F58-9766-7D768E8A49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72478" y="1016466"/>
            <a:ext cx="2857520" cy="447302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C5A847-F466-47CE-88CB-725F5697ACC3}"/>
              </a:ext>
            </a:extLst>
          </p:cNvPr>
          <p:cNvSpPr txBox="1"/>
          <p:nvPr/>
        </p:nvSpPr>
        <p:spPr>
          <a:xfrm>
            <a:off x="8210550" y="5489493"/>
            <a:ext cx="3381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DR. GIUSEPPE LOSAPIO  founded Uggiano winery in 1976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Mr. </a:t>
            </a:r>
            <a:r>
              <a:rPr lang="en-US" sz="1600" dirty="0" err="1">
                <a:solidFill>
                  <a:schemeClr val="bg1"/>
                </a:solidFill>
              </a:rPr>
              <a:t>Losapio</a:t>
            </a:r>
            <a:r>
              <a:rPr lang="en-US" sz="1600" dirty="0">
                <a:solidFill>
                  <a:schemeClr val="bg1"/>
                </a:solidFill>
              </a:rPr>
              <a:t> has a long history of winemaking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27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6B5C7E7-F945-4264-A497-6729EC494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25548" y="1925221"/>
            <a:ext cx="5036092" cy="3289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613663-DAB4-40CB-B2F6-D6D420A82985}"/>
              </a:ext>
            </a:extLst>
          </p:cNvPr>
          <p:cNvSpPr txBox="1"/>
          <p:nvPr/>
        </p:nvSpPr>
        <p:spPr>
          <a:xfrm>
            <a:off x="2495001" y="481742"/>
            <a:ext cx="8925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Taking the professional reins from Giuseppe </a:t>
            </a:r>
            <a:r>
              <a:rPr lang="en-US" sz="2000" b="1" dirty="0" err="1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Losapio</a:t>
            </a:r>
            <a:r>
              <a:rPr lang="en-US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 historical partners</a:t>
            </a:r>
            <a:r>
              <a:rPr lang="en-US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came into the business to fly the </a:t>
            </a:r>
            <a:r>
              <a:rPr lang="en-US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flag of Uggiano </a:t>
            </a:r>
            <a:r>
              <a:rPr lang="en-US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traditions with pride: a carefully selected, </a:t>
            </a:r>
            <a:r>
              <a:rPr lang="en-US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young and dynamic team </a:t>
            </a:r>
            <a:r>
              <a:rPr lang="en-US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whose main aim was to make people one of the core strengths of the business.</a:t>
            </a:r>
            <a:endParaRPr lang="it-IT" sz="2000" b="1" dirty="0">
              <a:ln w="10160">
                <a:solidFill>
                  <a:schemeClr val="tx1">
                    <a:lumMod val="6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2339DFC-6ED3-48AE-B4E4-9153575CBBFB}"/>
              </a:ext>
            </a:extLst>
          </p:cNvPr>
          <p:cNvSpPr txBox="1"/>
          <p:nvPr/>
        </p:nvSpPr>
        <p:spPr>
          <a:xfrm>
            <a:off x="4136621" y="5334892"/>
            <a:ext cx="4613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Fabio Martelli, Daniele Prosperi, Giacomo Fossati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017FD79-A354-4C3C-8BA9-FF64F6FF5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916" y="4382290"/>
            <a:ext cx="2875810" cy="226629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02C6FBD-2934-47DB-BE44-821269AF97C6}"/>
              </a:ext>
            </a:extLst>
          </p:cNvPr>
          <p:cNvSpPr txBox="1"/>
          <p:nvPr/>
        </p:nvSpPr>
        <p:spPr>
          <a:xfrm>
            <a:off x="945205" y="5632920"/>
            <a:ext cx="8925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 the year </a:t>
            </a:r>
            <a:r>
              <a:rPr lang="en-US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2016</a:t>
            </a:r>
            <a:r>
              <a:rPr lang="en-US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Uggiano celebrates the fortieth </a:t>
            </a:r>
            <a:r>
              <a:rPr lang="en-US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anniversary</a:t>
            </a:r>
            <a:r>
              <a:rPr lang="en-US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of its foundation and looks to the future by focusing on technological </a:t>
            </a:r>
            <a:r>
              <a:rPr lang="en-US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innovation</a:t>
            </a:r>
            <a:r>
              <a:rPr lang="en-US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and ongoing </a:t>
            </a:r>
            <a:r>
              <a:rPr lang="en-US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quality</a:t>
            </a:r>
            <a:r>
              <a:rPr lang="en-US" sz="2000" b="1" dirty="0">
                <a:ln w="10160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it-IT" sz="2000" b="1" dirty="0">
              <a:ln w="10160">
                <a:solidFill>
                  <a:schemeClr val="tx1">
                    <a:lumMod val="6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79480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TM04033921[[fn=Damascato]]</Template>
  <TotalTime>866</TotalTime>
  <Words>651</Words>
  <Application>Microsoft Macintosh PowerPoint</Application>
  <PresentationFormat>Widescreen</PresentationFormat>
  <Paragraphs>40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Bookman Old Style</vt:lpstr>
      <vt:lpstr>Rockwell</vt:lpstr>
      <vt:lpstr>Damask</vt:lpstr>
      <vt:lpstr>PowerPoint Presentation</vt:lpstr>
      <vt:lpstr>TUSCAN WINE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Giacomo Fossati</dc:creator>
  <cp:lastModifiedBy>Microsoft Office User</cp:lastModifiedBy>
  <cp:revision>137</cp:revision>
  <dcterms:created xsi:type="dcterms:W3CDTF">2017-07-28T10:55:32Z</dcterms:created>
  <dcterms:modified xsi:type="dcterms:W3CDTF">2020-08-17T19:50:02Z</dcterms:modified>
</cp:coreProperties>
</file>